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00" r:id="rId2"/>
    <p:sldId id="332" r:id="rId3"/>
    <p:sldId id="401" r:id="rId4"/>
    <p:sldId id="325" r:id="rId5"/>
    <p:sldId id="272" r:id="rId6"/>
    <p:sldId id="274" r:id="rId7"/>
    <p:sldId id="323" r:id="rId8"/>
    <p:sldId id="268" r:id="rId9"/>
    <p:sldId id="324" r:id="rId10"/>
    <p:sldId id="262" r:id="rId11"/>
    <p:sldId id="276" r:id="rId12"/>
    <p:sldId id="269" r:id="rId13"/>
    <p:sldId id="256" r:id="rId14"/>
    <p:sldId id="257" r:id="rId15"/>
    <p:sldId id="258" r:id="rId16"/>
    <p:sldId id="287" r:id="rId17"/>
    <p:sldId id="259" r:id="rId18"/>
    <p:sldId id="260" r:id="rId19"/>
    <p:sldId id="261" r:id="rId20"/>
    <p:sldId id="265" r:id="rId21"/>
    <p:sldId id="286" r:id="rId22"/>
    <p:sldId id="283" r:id="rId23"/>
    <p:sldId id="282" r:id="rId24"/>
    <p:sldId id="284" r:id="rId25"/>
    <p:sldId id="285" r:id="rId26"/>
    <p:sldId id="288" r:id="rId27"/>
    <p:sldId id="394" r:id="rId28"/>
    <p:sldId id="266" r:id="rId29"/>
    <p:sldId id="263" r:id="rId30"/>
    <p:sldId id="302" r:id="rId31"/>
    <p:sldId id="264" r:id="rId32"/>
    <p:sldId id="289" r:id="rId33"/>
    <p:sldId id="267" r:id="rId34"/>
    <p:sldId id="395" r:id="rId35"/>
    <p:sldId id="396" r:id="rId36"/>
    <p:sldId id="270" r:id="rId37"/>
    <p:sldId id="271" r:id="rId38"/>
    <p:sldId id="397" r:id="rId39"/>
    <p:sldId id="273" r:id="rId40"/>
    <p:sldId id="298" r:id="rId41"/>
    <p:sldId id="398" r:id="rId42"/>
    <p:sldId id="399" r:id="rId43"/>
    <p:sldId id="275" r:id="rId44"/>
    <p:sldId id="277" r:id="rId45"/>
    <p:sldId id="290" r:id="rId46"/>
    <p:sldId id="278" r:id="rId47"/>
    <p:sldId id="279" r:id="rId48"/>
    <p:sldId id="281" r:id="rId49"/>
    <p:sldId id="280" r:id="rId50"/>
    <p:sldId id="292" r:id="rId51"/>
    <p:sldId id="291" r:id="rId52"/>
    <p:sldId id="296" r:id="rId53"/>
    <p:sldId id="293" r:id="rId54"/>
    <p:sldId id="294" r:id="rId55"/>
    <p:sldId id="295" r:id="rId56"/>
    <p:sldId id="297" r:id="rId57"/>
    <p:sldId id="299" r:id="rId58"/>
    <p:sldId id="300" r:id="rId59"/>
    <p:sldId id="301" r:id="rId60"/>
    <p:sldId id="393" r:id="rId61"/>
    <p:sldId id="390" r:id="rId62"/>
    <p:sldId id="391" r:id="rId63"/>
    <p:sldId id="331" r:id="rId64"/>
  </p:sldIdLst>
  <p:sldSz cx="9144000" cy="6858000" type="screen4x3"/>
  <p:notesSz cx="9144000" cy="6858000"/>
  <p:embeddedFontLst>
    <p:embeddedFont>
      <p:font typeface="[z] Arista Light" panose="02000506000000020004" pitchFamily="2" charset="0"/>
      <p:regular r:id="rId67"/>
    </p:embeddedFont>
    <p:embeddedFont>
      <p:font typeface="Curlz MT" panose="04040404050702020202" pitchFamily="82" charset="0"/>
      <p:regular r:id="rId68"/>
    </p:embeddedFont>
    <p:embeddedFont>
      <p:font typeface="DIN-Bold" pitchFamily="50" charset="0"/>
      <p:regular r:id="rId69"/>
    </p:embeddedFont>
    <p:embeddedFont>
      <p:font typeface="DIN-Medium" pitchFamily="50" charset="0"/>
      <p:regular r:id="rId70"/>
    </p:embeddedFont>
    <p:embeddedFont>
      <p:font typeface="Verdana" panose="020B0604030504040204" pitchFamily="34" charset="0"/>
      <p:regular r:id="rId71"/>
      <p:bold r:id="rId72"/>
      <p:italic r:id="rId73"/>
      <p:boldItalic r:id="rId74"/>
    </p:embeddedFont>
  </p:embeddedFont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46C"/>
    <a:srgbClr val="2B464B"/>
    <a:srgbClr val="F1CEC6"/>
    <a:srgbClr val="CD2958"/>
    <a:srgbClr val="DF907D"/>
    <a:srgbClr val="47B58B"/>
    <a:srgbClr val="698892"/>
    <a:srgbClr val="263D42"/>
    <a:srgbClr val="7964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053" autoAdjust="0"/>
    <p:restoredTop sz="94134" autoAdjust="0"/>
  </p:normalViewPr>
  <p:slideViewPr>
    <p:cSldViewPr snapToGrid="0" snapToObjects="1">
      <p:cViewPr varScale="1">
        <p:scale>
          <a:sx n="98" d="100"/>
          <a:sy n="98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2AC6C-2559-F244-BB11-DE4203C42D37}" type="datetime1">
              <a:rPr lang="fr-CH" smtClean="0"/>
              <a:t>06.06.2024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F17E-A719-F941-A9BA-78AD9E57C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97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216F-DA13-864D-96A0-B591368FA5C2}" type="datetime1">
              <a:rPr lang="fr-CH" smtClean="0"/>
              <a:t>06.06.2024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95CFA-C266-064C-929B-E725E1395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6230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000">
              <a:latin typeface="Arial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C97E50-ED83-CC41-855F-6E5768DD76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000">
              <a:latin typeface="Arial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AE0C53C-D95E-9849-AF7C-46737BFA58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000">
              <a:latin typeface="Arial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4142302-5170-D846-9779-65372EFD49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</a:t>
            </a:r>
            <a:r>
              <a:rPr lang="fr-FR" baseline="0" dirty="0"/>
              <a:t> de </a:t>
            </a:r>
            <a:r>
              <a:rPr lang="fr-FR" baseline="0" dirty="0" err="1"/>
              <a:t>réflechir</a:t>
            </a:r>
            <a:r>
              <a:rPr lang="fr-FR" baseline="0" dirty="0"/>
              <a:t> à chaque lettre</a:t>
            </a:r>
          </a:p>
          <a:p>
            <a:r>
              <a:rPr lang="fr-FR" baseline="0" dirty="0"/>
              <a:t>perte du sens</a:t>
            </a:r>
          </a:p>
          <a:p>
            <a:r>
              <a:rPr lang="fr-FR" baseline="0" dirty="0"/>
              <a:t>quid de l'orthographe?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E005-056E-0A49-9963-1E5698F511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1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000">
              <a:latin typeface="Arial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9FD10D4-FE7A-844E-BFB8-AB7E2DBAAA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33AF-12E6-754A-905D-2BDEB5A06D57}" type="datetime1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BD82-261E-C846-ADC3-4C8818063E4D}" type="datetime1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11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DB54-6791-C149-8470-8B16B78FD8B0}" type="datetime1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68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028244"/>
            <a:ext cx="8424000" cy="56425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en-US" noProof="0" dirty="0"/>
              <a:t>Title Agenda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EB22B-B86D-3841-AE4C-CEDA48251577}" type="datetime1">
              <a:rPr lang="fr-FR" noProof="0" smtClean="0"/>
              <a:t>06/06/2024</a:t>
            </a:fld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FAFA6-2F57-440F-8D90-E0052FF48D12}" type="slidenum">
              <a:rPr lang="de-CH"/>
              <a:pPr/>
              <a:t>‹N°›</a:t>
            </a:fld>
            <a:endParaRPr lang="de-CH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© 2022 by Vis ma vie de dys 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628775"/>
            <a:ext cx="8423275" cy="4537075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0" marR="0" indent="0" algn="l" defTabSz="89535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charset="0"/>
              <a:buNone/>
              <a:tabLst/>
              <a:defRPr sz="22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720725" indent="0">
              <a:buNone/>
              <a:defRPr sz="2200" b="1">
                <a:solidFill>
                  <a:schemeClr val="tx2"/>
                </a:solidFill>
              </a:defRPr>
            </a:lvl3pPr>
            <a:lvl4pPr marL="1611313" indent="0">
              <a:buFont typeface="Arial" pitchFamily="34" charset="0"/>
              <a:buNone/>
              <a:defRPr sz="2200" b="1">
                <a:solidFill>
                  <a:schemeClr val="tx2"/>
                </a:solidFill>
              </a:defRPr>
            </a:lvl4pPr>
            <a:lvl5pPr marL="1790700" indent="0">
              <a:buNone/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Current item of agenda in Geberit blue</a:t>
            </a:r>
          </a:p>
          <a:p>
            <a:pPr lvl="1"/>
            <a:r>
              <a:rPr lang="en-US" noProof="0" dirty="0"/>
              <a:t>Further points in light blue</a:t>
            </a:r>
          </a:p>
          <a:p>
            <a:pPr marL="0" marR="0" lvl="1" indent="0" algn="l" defTabSz="89535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charset="0"/>
              <a:buNone/>
              <a:tabLst/>
              <a:defRPr/>
            </a:pPr>
            <a:r>
              <a:rPr lang="en-US" noProof="0" dirty="0"/>
              <a:t>Further points in light blue</a:t>
            </a:r>
          </a:p>
        </p:txBody>
      </p:sp>
    </p:spTree>
    <p:extLst>
      <p:ext uri="{BB962C8B-B14F-4D97-AF65-F5344CB8AC3E}">
        <p14:creationId xmlns:p14="http://schemas.microsoft.com/office/powerpoint/2010/main" val="27098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00B8-3E44-A84C-99DF-F89B726442A7}" type="datetime1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20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DFC-B2A2-514B-BE96-30B24C3783CF}" type="datetime1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DE10-B354-FB4E-9957-357F11F1DB84}" type="datetime1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4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E015-13A2-BE48-B0AC-7CA7AB402405}" type="datetime1">
              <a:rPr lang="fr-FR" smtClean="0"/>
              <a:t>06/06/2024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2F8C-4B52-5B42-8A72-AC852D859654}" type="datetime1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173E-84CD-3247-A3B2-819D5BBE90D4}" type="datetime1">
              <a:rPr lang="fr-FR" smtClean="0"/>
              <a:t>06/06/2024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B9A-D2E5-0240-8689-773CBFDD34E7}" type="datetime1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65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128-E381-8647-9912-81192D961404}" type="datetime1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2022 by Vis ma vie de dys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6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5BDE-47D5-434B-A74C-DB246651F9BD}" type="datetime1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2022 by Vis ma vie de dys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08D5-FE13-E547-A088-7D44D7FDC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0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Visage humain, personne, portrait, habits&#10;&#10;Description générée automatiquement">
            <a:extLst>
              <a:ext uri="{FF2B5EF4-FFF2-40B4-BE49-F238E27FC236}">
                <a16:creationId xmlns:a16="http://schemas.microsoft.com/office/drawing/2014/main" id="{84843DB4-FA01-3287-A3EB-9F5530C2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84" y="708952"/>
            <a:ext cx="4658997" cy="462489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59867B0F-F0F7-1C92-DDC8-7F1596B1D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681" y="5552051"/>
            <a:ext cx="6400800" cy="724216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DF907D"/>
                </a:solidFill>
                <a:latin typeface="DIN-Bold" pitchFamily="50" charset="0"/>
              </a:rPr>
              <a:t>« </a:t>
            </a:r>
            <a:r>
              <a:rPr lang="fr-FR" sz="4000" dirty="0">
                <a:solidFill>
                  <a:srgbClr val="2B464B"/>
                </a:solidFill>
                <a:latin typeface="DIN-Bold" pitchFamily="50" charset="0"/>
              </a:rPr>
              <a:t>Construire ma séance </a:t>
            </a:r>
            <a:r>
              <a:rPr lang="fr-FR" sz="4000" dirty="0">
                <a:solidFill>
                  <a:srgbClr val="DF907D"/>
                </a:solidFill>
                <a:latin typeface="DIN-Bold" pitchFamily="50" charset="0"/>
              </a:rPr>
              <a:t>»</a:t>
            </a:r>
            <a:endParaRPr lang="fr-BE" sz="4000" dirty="0">
              <a:solidFill>
                <a:srgbClr val="DF907D"/>
              </a:solidFill>
              <a:latin typeface="DIN-Bold" pitchFamily="50" charset="0"/>
            </a:endParaRPr>
          </a:p>
        </p:txBody>
      </p: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1024E5D3-A625-D66D-ED05-6158C1C8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56" y="1376771"/>
            <a:ext cx="3699164" cy="35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1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type="body" sz="quarter" idx="13"/>
          </p:nvPr>
        </p:nvSpPr>
        <p:spPr>
          <a:xfrm>
            <a:off x="837645" y="3605503"/>
            <a:ext cx="3144033" cy="151389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800"/>
              </a:lnSpc>
              <a:buFontTx/>
              <a:buNone/>
            </a:pPr>
            <a:r>
              <a:rPr lang="en-US" sz="2400" b="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2800"/>
              </a:lnSpc>
              <a:buFontTx/>
              <a:buNone/>
            </a:pPr>
            <a:r>
              <a:rPr lang="en-US" sz="2400" b="0" spc="100" dirty="0">
                <a:latin typeface="DIN-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b="0" dirty="0" err="1">
                <a:solidFill>
                  <a:srgbClr val="DF907D"/>
                </a:solidFill>
                <a:latin typeface="DIN-Bold" pitchFamily="50" charset="0"/>
                <a:ea typeface="+mj-ea"/>
                <a:cs typeface="+mj-cs"/>
              </a:rPr>
              <a:t>Dyspraxique</a:t>
            </a:r>
            <a:endParaRPr lang="en-US" sz="4200" b="0" dirty="0">
              <a:solidFill>
                <a:srgbClr val="DF907D"/>
              </a:solidFill>
              <a:latin typeface="DIN-Bold" pitchFamily="50" charset="0"/>
              <a:ea typeface="+mj-ea"/>
              <a:cs typeface="+mj-cs"/>
            </a:endParaRPr>
          </a:p>
        </p:txBody>
      </p:sp>
      <p:pic>
        <p:nvPicPr>
          <p:cNvPr id="5" name="Image 4" descr="Une image contenant texte, homme, personne, mammifère&#10;&#10;Description générée automatiquement">
            <a:extLst>
              <a:ext uri="{FF2B5EF4-FFF2-40B4-BE49-F238E27FC236}">
                <a16:creationId xmlns:a16="http://schemas.microsoft.com/office/drawing/2014/main" id="{238E3F91-33CF-BF43-81F7-C22F364A9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9638">
            <a:off x="4188412" y="1727062"/>
            <a:ext cx="3567699" cy="34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3178342"/>
            <a:ext cx="7886700" cy="2983832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DIN-Bold" pitchFamily="50" charset="0"/>
                <a:ea typeface="Snell Roundhand" charset="0"/>
                <a:cs typeface="Snell Roundhand" charset="0"/>
              </a:rPr>
              <a:t>A B C D E F G H I J K L M N O P Q R S </a:t>
            </a:r>
            <a:r>
              <a:rPr lang="fr-FR" sz="5400" dirty="0" err="1">
                <a:latin typeface="DIN-Bold" pitchFamily="50" charset="0"/>
                <a:ea typeface="Snell Roundhand" charset="0"/>
                <a:cs typeface="Snell Roundhand" charset="0"/>
              </a:rPr>
              <a:t>T</a:t>
            </a:r>
            <a:r>
              <a:rPr lang="fr-FR" sz="5400" dirty="0">
                <a:latin typeface="DIN-Bold" pitchFamily="50" charset="0"/>
                <a:ea typeface="Snell Roundhand" charset="0"/>
                <a:cs typeface="Snell Roundhand" charset="0"/>
              </a:rPr>
              <a:t> U V W X Y Z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2009774"/>
            <a:ext cx="7886700" cy="69804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Vous écrirez votre prénom de votre main non directrice en lettres majuscules cursives. </a:t>
            </a:r>
          </a:p>
          <a:p>
            <a:r>
              <a:rPr lang="fr-FR" sz="240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Vous avez 4 secondes.</a:t>
            </a:r>
          </a:p>
        </p:txBody>
      </p:sp>
    </p:spTree>
    <p:extLst>
      <p:ext uri="{BB962C8B-B14F-4D97-AF65-F5344CB8AC3E}">
        <p14:creationId xmlns:p14="http://schemas.microsoft.com/office/powerpoint/2010/main" val="16427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body" sz="quarter" idx="13"/>
          </p:nvPr>
        </p:nvSpPr>
        <p:spPr>
          <a:xfrm>
            <a:off x="4962417" y="2567810"/>
            <a:ext cx="3457575" cy="2092953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fr-FR" sz="3600" b="0" dirty="0">
                <a:solidFill>
                  <a:srgbClr val="DF907D"/>
                </a:solidFill>
                <a:latin typeface="DIN-Bold" pitchFamily="50" charset="0"/>
                <a:ea typeface="+mj-ea"/>
                <a:cs typeface="+mj-cs"/>
              </a:rPr>
              <a:t>Trouble </a:t>
            </a:r>
          </a:p>
          <a:p>
            <a:pPr>
              <a:lnSpc>
                <a:spcPts val="2800"/>
              </a:lnSpc>
            </a:pPr>
            <a:r>
              <a:rPr lang="fr-FR" sz="3600" b="0" dirty="0">
                <a:solidFill>
                  <a:srgbClr val="DF907D"/>
                </a:solidFill>
                <a:latin typeface="DIN-Bold" pitchFamily="50" charset="0"/>
                <a:ea typeface="+mj-ea"/>
                <a:cs typeface="+mj-cs"/>
              </a:rPr>
              <a:t>du Déficit </a:t>
            </a:r>
          </a:p>
          <a:p>
            <a:pPr>
              <a:lnSpc>
                <a:spcPts val="2800"/>
              </a:lnSpc>
            </a:pPr>
            <a:r>
              <a:rPr lang="fr-FR" sz="3600" b="0" dirty="0">
                <a:solidFill>
                  <a:srgbClr val="DF907D"/>
                </a:solidFill>
                <a:latin typeface="DIN-Bold" pitchFamily="50" charset="0"/>
                <a:ea typeface="+mj-ea"/>
                <a:cs typeface="+mj-cs"/>
              </a:rPr>
              <a:t>de l’Attention</a:t>
            </a:r>
          </a:p>
        </p:txBody>
      </p:sp>
      <p:pic>
        <p:nvPicPr>
          <p:cNvPr id="4" name="Image 3" descr="Une image contenant personne, joueur, extérieur, sport&#10;&#10;Description générée automatiquement">
            <a:extLst>
              <a:ext uri="{FF2B5EF4-FFF2-40B4-BE49-F238E27FC236}">
                <a16:creationId xmlns:a16="http://schemas.microsoft.com/office/drawing/2014/main" id="{8BC8A22E-6D08-5B40-8C0A-0EAF8200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8725">
            <a:off x="1622132" y="1342888"/>
            <a:ext cx="3035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D5098-D28F-4377-74EE-6FC0A3A0E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01900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3F646C"/>
                </a:solidFill>
                <a:latin typeface="DIN-Bold" pitchFamily="50" charset="0"/>
              </a:rPr>
              <a:t>« Les Flèches »</a:t>
            </a:r>
            <a:r>
              <a:rPr lang="fr-FR" dirty="0">
                <a:latin typeface="DIN-Bold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54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3C762-3B33-7844-F00F-839BAEDD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Consignes</a:t>
            </a:r>
            <a: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: En </a:t>
            </a:r>
            <a:r>
              <a:rPr lang="fr-FR" sz="3600" b="1" dirty="0">
                <a:solidFill>
                  <a:srgbClr val="47B58B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vert</a:t>
            </a:r>
            <a: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on respecte l’indication</a:t>
            </a:r>
            <a:br>
              <a:rPr lang="fr-FR" dirty="0"/>
            </a:br>
            <a:endParaRPr lang="fr-FR" dirty="0"/>
          </a:p>
        </p:txBody>
      </p:sp>
      <p:pic>
        <p:nvPicPr>
          <p:cNvPr id="10" name="Espace réservé du contenu 9" descr="Une image contenant croquis, dessin, Dessin au trait, Dessin d’enfant&#10;&#10;Description générée automatiquement">
            <a:extLst>
              <a:ext uri="{FF2B5EF4-FFF2-40B4-BE49-F238E27FC236}">
                <a16:creationId xmlns:a16="http://schemas.microsoft.com/office/drawing/2014/main" id="{312C1176-26AB-6EA7-9437-B7894A646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0" y="2351402"/>
            <a:ext cx="1752600" cy="2600325"/>
          </a:xfrm>
        </p:spPr>
      </p:pic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9C6D9A8E-17B6-473A-E617-55912540724C}"/>
              </a:ext>
            </a:extLst>
          </p:cNvPr>
          <p:cNvSpPr/>
          <p:nvPr/>
        </p:nvSpPr>
        <p:spPr>
          <a:xfrm>
            <a:off x="5361385" y="2453201"/>
            <a:ext cx="857250" cy="2396728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1390EBD5-AF34-C3FC-583E-E6B8D8173272}"/>
              </a:ext>
            </a:extLst>
          </p:cNvPr>
          <p:cNvSpPr/>
          <p:nvPr/>
        </p:nvSpPr>
        <p:spPr>
          <a:xfrm rot="10800000">
            <a:off x="944965" y="2453201"/>
            <a:ext cx="857250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DF907D"/>
              </a:solidFill>
            </a:endParaRPr>
          </a:p>
        </p:txBody>
      </p:sp>
      <p:pic>
        <p:nvPicPr>
          <p:cNvPr id="16" name="Espace réservé du contenu 15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FCFF1699-309C-C388-2CCB-95FDEBA7E9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20661" y="2656798"/>
            <a:ext cx="2143125" cy="2396728"/>
          </a:xfrm>
        </p:spPr>
      </p:pic>
    </p:spTree>
    <p:extLst>
      <p:ext uri="{BB962C8B-B14F-4D97-AF65-F5344CB8AC3E}">
        <p14:creationId xmlns:p14="http://schemas.microsoft.com/office/powerpoint/2010/main" val="247821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3C762-3B33-7844-F00F-839BAEDD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7" y="876602"/>
            <a:ext cx="7234238" cy="916439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Consignes </a:t>
            </a:r>
            <a: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: En </a:t>
            </a:r>
            <a:r>
              <a:rPr lang="fr-FR" sz="3600" b="1" dirty="0">
                <a:solidFill>
                  <a:srgbClr val="CD2958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rouge</a:t>
            </a:r>
            <a: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on fait le contraire </a:t>
            </a:r>
            <a:b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					de ce qui est indiqué</a:t>
            </a:r>
            <a:br>
              <a:rPr lang="fr-FR" sz="31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31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9C6D9A8E-17B6-473A-E617-55912540724C}"/>
              </a:ext>
            </a:extLst>
          </p:cNvPr>
          <p:cNvSpPr/>
          <p:nvPr/>
        </p:nvSpPr>
        <p:spPr>
          <a:xfrm>
            <a:off x="4993873" y="2453202"/>
            <a:ext cx="857250" cy="2600324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1CEC6"/>
              </a:solidFill>
            </a:endParaRP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1390EBD5-AF34-C3FC-583E-E6B8D8173272}"/>
              </a:ext>
            </a:extLst>
          </p:cNvPr>
          <p:cNvSpPr/>
          <p:nvPr/>
        </p:nvSpPr>
        <p:spPr>
          <a:xfrm rot="10800000">
            <a:off x="944965" y="2528888"/>
            <a:ext cx="857250" cy="2524638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0CF084-02BB-0F02-4451-B68081332C08}"/>
              </a:ext>
            </a:extLst>
          </p:cNvPr>
          <p:cNvSpPr txBox="1"/>
          <p:nvPr/>
        </p:nvSpPr>
        <p:spPr>
          <a:xfrm>
            <a:off x="2539603" y="3214687"/>
            <a:ext cx="12037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dirty="0"/>
          </a:p>
        </p:txBody>
      </p:sp>
      <p:pic>
        <p:nvPicPr>
          <p:cNvPr id="3" name="Espace réservé du contenu 9" descr="Une image contenant croquis, dessin, Dessin au trait, Dessin d’enfant&#10;&#10;Description générée automatiquement">
            <a:extLst>
              <a:ext uri="{FF2B5EF4-FFF2-40B4-BE49-F238E27FC236}">
                <a16:creationId xmlns:a16="http://schemas.microsoft.com/office/drawing/2014/main" id="{1DE383B6-58D0-D393-9822-1AA59F3E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30" y="2491044"/>
            <a:ext cx="1752600" cy="2600325"/>
          </a:xfrm>
          <a:prstGeom prst="rect">
            <a:avLst/>
          </a:prstGeom>
        </p:spPr>
      </p:pic>
      <p:pic>
        <p:nvPicPr>
          <p:cNvPr id="4" name="Espace réservé du contenu 15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AB43D847-F15D-2F7C-74B0-063E35AB1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55911" y="2316405"/>
            <a:ext cx="2143125" cy="2396728"/>
          </a:xfrm>
        </p:spPr>
      </p:pic>
    </p:spTree>
    <p:extLst>
      <p:ext uri="{BB962C8B-B14F-4D97-AF65-F5344CB8AC3E}">
        <p14:creationId xmlns:p14="http://schemas.microsoft.com/office/powerpoint/2010/main" val="304300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9E2B4-28B1-7144-EBC9-95A33DEE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On respecte !</a:t>
            </a:r>
          </a:p>
        </p:txBody>
      </p:sp>
    </p:spTree>
    <p:extLst>
      <p:ext uri="{BB962C8B-B14F-4D97-AF65-F5344CB8AC3E}">
        <p14:creationId xmlns:p14="http://schemas.microsoft.com/office/powerpoint/2010/main" val="80492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7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03513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42929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1852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homme, habits, cravate&#10;&#10;Description générée automatiquement">
            <a:extLst>
              <a:ext uri="{FF2B5EF4-FFF2-40B4-BE49-F238E27FC236}">
                <a16:creationId xmlns:a16="http://schemas.microsoft.com/office/drawing/2014/main" id="{FBD5729F-6247-BD43-BD53-78659455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7155">
            <a:off x="7252713" y="2556592"/>
            <a:ext cx="1385383" cy="2077917"/>
          </a:xfrm>
          <a:prstGeom prst="rect">
            <a:avLst/>
          </a:prstGeom>
        </p:spPr>
      </p:pic>
      <p:pic>
        <p:nvPicPr>
          <p:cNvPr id="15" name="Image 14" descr="Une image contenant personne, Visage humain, habits, chemise&#10;&#10;Description générée automatiquement">
            <a:extLst>
              <a:ext uri="{FF2B5EF4-FFF2-40B4-BE49-F238E27FC236}">
                <a16:creationId xmlns:a16="http://schemas.microsoft.com/office/drawing/2014/main" id="{BF24B201-D532-A0D6-DD25-1CF167CE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7287">
            <a:off x="5298956" y="3979044"/>
            <a:ext cx="1848241" cy="1936252"/>
          </a:xfrm>
          <a:prstGeom prst="rect">
            <a:avLst/>
          </a:prstGeom>
        </p:spPr>
      </p:pic>
      <p:pic>
        <p:nvPicPr>
          <p:cNvPr id="9" name="Image 8" descr="Une image contenant Visage humain, habits, personne, Vêtements en fourrure&#10;&#10;Description générée automatiquement">
            <a:extLst>
              <a:ext uri="{FF2B5EF4-FFF2-40B4-BE49-F238E27FC236}">
                <a16:creationId xmlns:a16="http://schemas.microsoft.com/office/drawing/2014/main" id="{DA62C2E4-1984-D174-2D10-AFC70A2E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5112">
            <a:off x="551531" y="388985"/>
            <a:ext cx="1445876" cy="1893409"/>
          </a:xfrm>
          <a:prstGeom prst="rect">
            <a:avLst/>
          </a:prstGeom>
        </p:spPr>
      </p:pic>
      <p:pic>
        <p:nvPicPr>
          <p:cNvPr id="8" name="Image 7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4B441474-113C-DC49-AF9B-87CF9F23B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2">
            <a:off x="6636489" y="252886"/>
            <a:ext cx="1634734" cy="2204771"/>
          </a:xfrm>
          <a:prstGeom prst="rect">
            <a:avLst/>
          </a:prstGeom>
        </p:spPr>
      </p:pic>
      <p:pic>
        <p:nvPicPr>
          <p:cNvPr id="12" name="Image 11" descr="Une image contenant personne, homme, complet, habits&#10;&#10;Description générée automatiquement">
            <a:extLst>
              <a:ext uri="{FF2B5EF4-FFF2-40B4-BE49-F238E27FC236}">
                <a16:creationId xmlns:a16="http://schemas.microsoft.com/office/drawing/2014/main" id="{CC0E6168-6397-FE47-9250-029702093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2404">
            <a:off x="5246929" y="465558"/>
            <a:ext cx="1417489" cy="1677362"/>
          </a:xfrm>
          <a:prstGeom prst="rect">
            <a:avLst/>
          </a:prstGeom>
        </p:spPr>
      </p:pic>
      <p:pic>
        <p:nvPicPr>
          <p:cNvPr id="14" name="Image 13" descr="Une image contenant personne, homme, extérieur, portant&#10;&#10;Description générée automatiquement">
            <a:extLst>
              <a:ext uri="{FF2B5EF4-FFF2-40B4-BE49-F238E27FC236}">
                <a16:creationId xmlns:a16="http://schemas.microsoft.com/office/drawing/2014/main" id="{A2403B1C-5491-5E4E-8D22-3910C1D0B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72435">
            <a:off x="3661028" y="456338"/>
            <a:ext cx="1525299" cy="1948993"/>
          </a:xfrm>
          <a:prstGeom prst="rect">
            <a:avLst/>
          </a:prstGeom>
        </p:spPr>
      </p:pic>
      <p:pic>
        <p:nvPicPr>
          <p:cNvPr id="20" name="Image 19" descr="Une image contenant personne, joueur, extérieur, sport&#10;&#10;Description générée automatiquement">
            <a:extLst>
              <a:ext uri="{FF2B5EF4-FFF2-40B4-BE49-F238E27FC236}">
                <a16:creationId xmlns:a16="http://schemas.microsoft.com/office/drawing/2014/main" id="{31B13687-3F24-1E45-9BC3-C73AD52A3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60501">
            <a:off x="2291634" y="2264520"/>
            <a:ext cx="1388305" cy="1858818"/>
          </a:xfrm>
          <a:prstGeom prst="rect">
            <a:avLst/>
          </a:prstGeom>
        </p:spPr>
      </p:pic>
      <p:pic>
        <p:nvPicPr>
          <p:cNvPr id="26" name="Image 25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16C6A1BB-DADD-754E-A9FD-B5E666198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10999">
            <a:off x="2159751" y="425863"/>
            <a:ext cx="1600649" cy="1858818"/>
          </a:xfrm>
          <a:prstGeom prst="rect">
            <a:avLst/>
          </a:prstGeom>
        </p:spPr>
      </p:pic>
      <p:pic>
        <p:nvPicPr>
          <p:cNvPr id="30" name="Image 29" descr="Une image contenant personne, homme, complet, habillé&#10;&#10;Description générée automatiquement">
            <a:extLst>
              <a:ext uri="{FF2B5EF4-FFF2-40B4-BE49-F238E27FC236}">
                <a16:creationId xmlns:a16="http://schemas.microsoft.com/office/drawing/2014/main" id="{FF9A098D-46B5-BE4A-A656-6EAEC6D3B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3416">
            <a:off x="393239" y="2170555"/>
            <a:ext cx="1635347" cy="20929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2AEFA4-8753-1C74-9430-3900C155A4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85339">
            <a:off x="5800934" y="2288430"/>
            <a:ext cx="1331898" cy="181099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E58E3B5-53EC-824F-A1A9-64A7E7D808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74966">
            <a:off x="4105122" y="2280955"/>
            <a:ext cx="1525299" cy="1858820"/>
          </a:xfrm>
          <a:prstGeom prst="rect">
            <a:avLst/>
          </a:prstGeom>
        </p:spPr>
      </p:pic>
      <p:pic>
        <p:nvPicPr>
          <p:cNvPr id="17" name="Image 16" descr="Une image contenant personne, mur, intérieur, complet&#10;&#10;Description générée automatiquement">
            <a:extLst>
              <a:ext uri="{FF2B5EF4-FFF2-40B4-BE49-F238E27FC236}">
                <a16:creationId xmlns:a16="http://schemas.microsoft.com/office/drawing/2014/main" id="{FBE6F2CE-8A45-D84C-95EF-7878EA214B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8870">
            <a:off x="3692668" y="4035278"/>
            <a:ext cx="1728983" cy="2107040"/>
          </a:xfrm>
          <a:prstGeom prst="rect">
            <a:avLst/>
          </a:prstGeom>
        </p:spPr>
      </p:pic>
      <p:pic>
        <p:nvPicPr>
          <p:cNvPr id="5" name="Image 4" descr="Une image contenant personne, homme, portant, complet&#10;&#10;Description générée automatiquement">
            <a:extLst>
              <a:ext uri="{FF2B5EF4-FFF2-40B4-BE49-F238E27FC236}">
                <a16:creationId xmlns:a16="http://schemas.microsoft.com/office/drawing/2014/main" id="{1064E6E7-F432-3F46-A748-FB6DCBCDA3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73407">
            <a:off x="7053167" y="4428795"/>
            <a:ext cx="1299023" cy="1836346"/>
          </a:xfrm>
          <a:prstGeom prst="rect">
            <a:avLst/>
          </a:prstGeom>
        </p:spPr>
      </p:pic>
      <p:pic>
        <p:nvPicPr>
          <p:cNvPr id="10" name="Image 9" descr="Une image contenant personne, femme, intérieur&#10;&#10;Description générée automatiquement">
            <a:extLst>
              <a:ext uri="{FF2B5EF4-FFF2-40B4-BE49-F238E27FC236}">
                <a16:creationId xmlns:a16="http://schemas.microsoft.com/office/drawing/2014/main" id="{F0BA2B04-83B4-7F44-AECA-CF5365B9B2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85028">
            <a:off x="2066230" y="4081633"/>
            <a:ext cx="1445875" cy="18749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4247B7-6AFA-5342-A5A7-FD69E0FD11F7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1050259">
            <a:off x="646353" y="4114487"/>
            <a:ext cx="1445875" cy="22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00957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9E2B4-28B1-7144-EBC9-95A33DEE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3055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Attention :</a:t>
            </a:r>
            <a:b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on fait le contraire !</a:t>
            </a:r>
          </a:p>
        </p:txBody>
      </p:sp>
    </p:spTree>
    <p:extLst>
      <p:ext uri="{BB962C8B-B14F-4D97-AF65-F5344CB8AC3E}">
        <p14:creationId xmlns:p14="http://schemas.microsoft.com/office/powerpoint/2010/main" val="220155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1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55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9E2B4-28B1-7144-EBC9-95A33DEE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3535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C’est parti !</a:t>
            </a:r>
          </a:p>
        </p:txBody>
      </p:sp>
    </p:spTree>
    <p:extLst>
      <p:ext uri="{BB962C8B-B14F-4D97-AF65-F5344CB8AC3E}">
        <p14:creationId xmlns:p14="http://schemas.microsoft.com/office/powerpoint/2010/main" val="35972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487057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181120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48578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homme, habits, cravate&#10;&#10;Description générée automatiquement">
            <a:extLst>
              <a:ext uri="{FF2B5EF4-FFF2-40B4-BE49-F238E27FC236}">
                <a16:creationId xmlns:a16="http://schemas.microsoft.com/office/drawing/2014/main" id="{FBD5729F-6247-BD43-BD53-78659455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7155">
            <a:off x="7252713" y="2556592"/>
            <a:ext cx="1385383" cy="2077917"/>
          </a:xfrm>
          <a:prstGeom prst="rect">
            <a:avLst/>
          </a:prstGeom>
        </p:spPr>
      </p:pic>
      <p:pic>
        <p:nvPicPr>
          <p:cNvPr id="15" name="Image 14" descr="Une image contenant personne, Visage humain, habits, chemise&#10;&#10;Description générée automatiquement">
            <a:extLst>
              <a:ext uri="{FF2B5EF4-FFF2-40B4-BE49-F238E27FC236}">
                <a16:creationId xmlns:a16="http://schemas.microsoft.com/office/drawing/2014/main" id="{BF24B201-D532-A0D6-DD25-1CF167CE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7287">
            <a:off x="5298956" y="3979044"/>
            <a:ext cx="1848241" cy="1936252"/>
          </a:xfrm>
          <a:prstGeom prst="rect">
            <a:avLst/>
          </a:prstGeom>
        </p:spPr>
      </p:pic>
      <p:pic>
        <p:nvPicPr>
          <p:cNvPr id="9" name="Image 8" descr="Une image contenant Visage humain, habits, personne, Vêtements en fourrure&#10;&#10;Description générée automatiquement">
            <a:extLst>
              <a:ext uri="{FF2B5EF4-FFF2-40B4-BE49-F238E27FC236}">
                <a16:creationId xmlns:a16="http://schemas.microsoft.com/office/drawing/2014/main" id="{DA62C2E4-1984-D174-2D10-AFC70A2E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5112">
            <a:off x="551531" y="388985"/>
            <a:ext cx="1445876" cy="1893409"/>
          </a:xfrm>
          <a:prstGeom prst="rect">
            <a:avLst/>
          </a:prstGeom>
        </p:spPr>
      </p:pic>
      <p:pic>
        <p:nvPicPr>
          <p:cNvPr id="8" name="Image 7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4B441474-113C-DC49-AF9B-87CF9F23B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2">
            <a:off x="6636489" y="252886"/>
            <a:ext cx="1634734" cy="2204771"/>
          </a:xfrm>
          <a:prstGeom prst="rect">
            <a:avLst/>
          </a:prstGeom>
        </p:spPr>
      </p:pic>
      <p:pic>
        <p:nvPicPr>
          <p:cNvPr id="12" name="Image 11" descr="Une image contenant personne, homme, complet, habits&#10;&#10;Description générée automatiquement">
            <a:extLst>
              <a:ext uri="{FF2B5EF4-FFF2-40B4-BE49-F238E27FC236}">
                <a16:creationId xmlns:a16="http://schemas.microsoft.com/office/drawing/2014/main" id="{CC0E6168-6397-FE47-9250-029702093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2404">
            <a:off x="5246929" y="465558"/>
            <a:ext cx="1417489" cy="1677362"/>
          </a:xfrm>
          <a:prstGeom prst="rect">
            <a:avLst/>
          </a:prstGeom>
        </p:spPr>
      </p:pic>
      <p:pic>
        <p:nvPicPr>
          <p:cNvPr id="14" name="Image 13" descr="Une image contenant personne, homme, extérieur, portant&#10;&#10;Description générée automatiquement">
            <a:extLst>
              <a:ext uri="{FF2B5EF4-FFF2-40B4-BE49-F238E27FC236}">
                <a16:creationId xmlns:a16="http://schemas.microsoft.com/office/drawing/2014/main" id="{A2403B1C-5491-5E4E-8D22-3910C1D0B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72435">
            <a:off x="3661028" y="456338"/>
            <a:ext cx="1525299" cy="1948993"/>
          </a:xfrm>
          <a:prstGeom prst="rect">
            <a:avLst/>
          </a:prstGeom>
        </p:spPr>
      </p:pic>
      <p:pic>
        <p:nvPicPr>
          <p:cNvPr id="20" name="Image 19" descr="Une image contenant personne, joueur, extérieur, sport&#10;&#10;Description générée automatiquement">
            <a:extLst>
              <a:ext uri="{FF2B5EF4-FFF2-40B4-BE49-F238E27FC236}">
                <a16:creationId xmlns:a16="http://schemas.microsoft.com/office/drawing/2014/main" id="{31B13687-3F24-1E45-9BC3-C73AD52A3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60501">
            <a:off x="2291634" y="2264520"/>
            <a:ext cx="1388305" cy="1858818"/>
          </a:xfrm>
          <a:prstGeom prst="rect">
            <a:avLst/>
          </a:prstGeom>
        </p:spPr>
      </p:pic>
      <p:pic>
        <p:nvPicPr>
          <p:cNvPr id="26" name="Image 25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16C6A1BB-DADD-754E-A9FD-B5E666198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10999">
            <a:off x="2159751" y="425863"/>
            <a:ext cx="1600649" cy="1858818"/>
          </a:xfrm>
          <a:prstGeom prst="rect">
            <a:avLst/>
          </a:prstGeom>
        </p:spPr>
      </p:pic>
      <p:pic>
        <p:nvPicPr>
          <p:cNvPr id="30" name="Image 29" descr="Une image contenant personne, homme, complet, habillé&#10;&#10;Description générée automatiquement">
            <a:extLst>
              <a:ext uri="{FF2B5EF4-FFF2-40B4-BE49-F238E27FC236}">
                <a16:creationId xmlns:a16="http://schemas.microsoft.com/office/drawing/2014/main" id="{FF9A098D-46B5-BE4A-A656-6EAEC6D3B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3416">
            <a:off x="393239" y="2170555"/>
            <a:ext cx="1635347" cy="20929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2AEFA4-8753-1C74-9430-3900C155A4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85339">
            <a:off x="5800934" y="2288430"/>
            <a:ext cx="1331898" cy="181099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E58E3B5-53EC-824F-A1A9-64A7E7D808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74966">
            <a:off x="4105122" y="2280955"/>
            <a:ext cx="1525299" cy="1858820"/>
          </a:xfrm>
          <a:prstGeom prst="rect">
            <a:avLst/>
          </a:prstGeom>
        </p:spPr>
      </p:pic>
      <p:pic>
        <p:nvPicPr>
          <p:cNvPr id="17" name="Image 16" descr="Une image contenant personne, mur, intérieur, complet&#10;&#10;Description générée automatiquement">
            <a:extLst>
              <a:ext uri="{FF2B5EF4-FFF2-40B4-BE49-F238E27FC236}">
                <a16:creationId xmlns:a16="http://schemas.microsoft.com/office/drawing/2014/main" id="{FBE6F2CE-8A45-D84C-95EF-7878EA214B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8870">
            <a:off x="3692668" y="4035278"/>
            <a:ext cx="1728983" cy="2107040"/>
          </a:xfrm>
          <a:prstGeom prst="rect">
            <a:avLst/>
          </a:prstGeom>
        </p:spPr>
      </p:pic>
      <p:pic>
        <p:nvPicPr>
          <p:cNvPr id="5" name="Image 4" descr="Une image contenant personne, homme, portant, complet&#10;&#10;Description générée automatiquement">
            <a:extLst>
              <a:ext uri="{FF2B5EF4-FFF2-40B4-BE49-F238E27FC236}">
                <a16:creationId xmlns:a16="http://schemas.microsoft.com/office/drawing/2014/main" id="{1064E6E7-F432-3F46-A748-FB6DCBCDA3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73407">
            <a:off x="7053167" y="4428795"/>
            <a:ext cx="1299023" cy="1836346"/>
          </a:xfrm>
          <a:prstGeom prst="rect">
            <a:avLst/>
          </a:prstGeom>
        </p:spPr>
      </p:pic>
      <p:pic>
        <p:nvPicPr>
          <p:cNvPr id="10" name="Image 9" descr="Une image contenant personne, femme, intérieur&#10;&#10;Description générée automatiquement">
            <a:extLst>
              <a:ext uri="{FF2B5EF4-FFF2-40B4-BE49-F238E27FC236}">
                <a16:creationId xmlns:a16="http://schemas.microsoft.com/office/drawing/2014/main" id="{F0BA2B04-83B4-7F44-AECA-CF5365B9B2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85028">
            <a:off x="2066230" y="4081633"/>
            <a:ext cx="1445875" cy="18749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4247B7-6AFA-5342-A5A7-FD69E0FD11F7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1050259">
            <a:off x="646353" y="4114487"/>
            <a:ext cx="1445875" cy="22856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BA7D5D-7C14-3577-6BF1-829B0AFD536E}"/>
              </a:ext>
            </a:extLst>
          </p:cNvPr>
          <p:cNvSpPr txBox="1"/>
          <p:nvPr/>
        </p:nvSpPr>
        <p:spPr>
          <a:xfrm>
            <a:off x="158406" y="431489"/>
            <a:ext cx="144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Jean-Louis Etienne 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Médecin aventurier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AC21-8E74-FE13-EE31-89BF0D762709}"/>
              </a:ext>
            </a:extLst>
          </p:cNvPr>
          <p:cNvSpPr txBox="1"/>
          <p:nvPr/>
        </p:nvSpPr>
        <p:spPr>
          <a:xfrm>
            <a:off x="2450639" y="109649"/>
            <a:ext cx="144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Albert Einstein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Physicien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4819C1-1386-F085-4DFE-913823B90280}"/>
              </a:ext>
            </a:extLst>
          </p:cNvPr>
          <p:cNvSpPr txBox="1"/>
          <p:nvPr/>
        </p:nvSpPr>
        <p:spPr>
          <a:xfrm>
            <a:off x="3841218" y="467716"/>
            <a:ext cx="1623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Jacques </a:t>
            </a:r>
            <a:r>
              <a:rPr lang="fr-FR" sz="1000" dirty="0" err="1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Dubochet</a:t>
            </a:r>
            <a:endParaRPr lang="fr-FR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Prix Nobel de physique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2271FA-0F4A-8E35-32EF-45DE66685293}"/>
              </a:ext>
            </a:extLst>
          </p:cNvPr>
          <p:cNvSpPr txBox="1"/>
          <p:nvPr/>
        </p:nvSpPr>
        <p:spPr>
          <a:xfrm>
            <a:off x="5567176" y="1855655"/>
            <a:ext cx="121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Prince Carl Philip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De Suède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A24E975-F019-6746-B480-14416828FC89}"/>
              </a:ext>
            </a:extLst>
          </p:cNvPr>
          <p:cNvSpPr txBox="1"/>
          <p:nvPr/>
        </p:nvSpPr>
        <p:spPr>
          <a:xfrm>
            <a:off x="7528729" y="357360"/>
            <a:ext cx="108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Agatha Christie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Ecrivaine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6CF57D-652E-702A-1819-29D2ACE35DA4}"/>
              </a:ext>
            </a:extLst>
          </p:cNvPr>
          <p:cNvSpPr txBox="1"/>
          <p:nvPr/>
        </p:nvSpPr>
        <p:spPr>
          <a:xfrm>
            <a:off x="61093" y="2055710"/>
            <a:ext cx="1623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Elon Musk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Entrepreneur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312EB8-98A4-F7AE-B0E9-72A2288DA8D9}"/>
              </a:ext>
            </a:extLst>
          </p:cNvPr>
          <p:cNvSpPr txBox="1"/>
          <p:nvPr/>
        </p:nvSpPr>
        <p:spPr>
          <a:xfrm>
            <a:off x="2039764" y="3381765"/>
            <a:ext cx="113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Mickaël </a:t>
            </a:r>
            <a:r>
              <a:rPr lang="fr-FR" sz="1000" dirty="0" err="1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Jordans</a:t>
            </a:r>
            <a:endParaRPr lang="fr-FR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Sportif pro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98585A-62DD-7A2C-8314-E8BD8158830A}"/>
              </a:ext>
            </a:extLst>
          </p:cNvPr>
          <p:cNvSpPr txBox="1"/>
          <p:nvPr/>
        </p:nvSpPr>
        <p:spPr>
          <a:xfrm>
            <a:off x="3617523" y="2693740"/>
            <a:ext cx="144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Winston Churchill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Homme politique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6997C1-FFFA-E8EB-0984-ADBC2E4C118D}"/>
              </a:ext>
            </a:extLst>
          </p:cNvPr>
          <p:cNvSpPr txBox="1"/>
          <p:nvPr/>
        </p:nvSpPr>
        <p:spPr>
          <a:xfrm>
            <a:off x="5533020" y="3666611"/>
            <a:ext cx="144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Emma Watson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Actrice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23F9CE2-9562-1F59-CD81-CDBF37B3E3ED}"/>
              </a:ext>
            </a:extLst>
          </p:cNvPr>
          <p:cNvSpPr txBox="1"/>
          <p:nvPr/>
        </p:nvSpPr>
        <p:spPr>
          <a:xfrm>
            <a:off x="7146077" y="2619259"/>
            <a:ext cx="144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Franck </a:t>
            </a:r>
            <a:r>
              <a:rPr lang="fr-FR" sz="1000" dirty="0" err="1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Gastambide</a:t>
            </a:r>
            <a:endParaRPr lang="fr-FR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Acteur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F62C98-ACC3-4DB4-DF88-ABCEEF4FE57D}"/>
              </a:ext>
            </a:extLst>
          </p:cNvPr>
          <p:cNvSpPr txBox="1"/>
          <p:nvPr/>
        </p:nvSpPr>
        <p:spPr>
          <a:xfrm>
            <a:off x="8171528" y="5467881"/>
            <a:ext cx="66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Mika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Artiste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7DF14F6-CA49-0B7F-71CC-18933187EC1D}"/>
              </a:ext>
            </a:extLst>
          </p:cNvPr>
          <p:cNvSpPr txBox="1"/>
          <p:nvPr/>
        </p:nvSpPr>
        <p:spPr>
          <a:xfrm>
            <a:off x="5766472" y="5763155"/>
            <a:ext cx="110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Bill Gates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Entrepreneur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D8C38D-2253-8127-060F-6CC85D401E75}"/>
              </a:ext>
            </a:extLst>
          </p:cNvPr>
          <p:cNvSpPr txBox="1"/>
          <p:nvPr/>
        </p:nvSpPr>
        <p:spPr>
          <a:xfrm>
            <a:off x="3504575" y="5267826"/>
            <a:ext cx="134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Daniel </a:t>
            </a:r>
            <a:r>
              <a:rPr lang="fr-FR" sz="1000" dirty="0" err="1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Radcliff</a:t>
            </a:r>
            <a:endParaRPr lang="fr-FR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Acteur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A1445D1-AE86-A7F8-50C6-1426A2A59F77}"/>
              </a:ext>
            </a:extLst>
          </p:cNvPr>
          <p:cNvSpPr txBox="1"/>
          <p:nvPr/>
        </p:nvSpPr>
        <p:spPr>
          <a:xfrm>
            <a:off x="2450639" y="5847285"/>
            <a:ext cx="134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Greta </a:t>
            </a:r>
            <a:r>
              <a:rPr lang="fr-FR" sz="1000" dirty="0" err="1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Thunberg</a:t>
            </a:r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 Activiste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3494919-C794-36DF-EA8D-EEBAEE65ACC7}"/>
              </a:ext>
            </a:extLst>
          </p:cNvPr>
          <p:cNvSpPr txBox="1"/>
          <p:nvPr/>
        </p:nvSpPr>
        <p:spPr>
          <a:xfrm>
            <a:off x="328319" y="6153439"/>
            <a:ext cx="134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Glenn Viel</a:t>
            </a:r>
          </a:p>
          <a:p>
            <a:r>
              <a:rPr lang="fr-FR" sz="1000" dirty="0">
                <a:solidFill>
                  <a:srgbClr val="3F646C"/>
                </a:solidFill>
                <a:highlight>
                  <a:srgbClr val="F1CEC6"/>
                </a:highlight>
                <a:latin typeface="DIN-Medium" pitchFamily="50" charset="0"/>
              </a:rPr>
              <a:t>Chef</a:t>
            </a:r>
            <a:endParaRPr lang="fr-BE" sz="1000" dirty="0">
              <a:solidFill>
                <a:srgbClr val="3F646C"/>
              </a:solidFill>
              <a:highlight>
                <a:srgbClr val="F1CEC6"/>
              </a:highlight>
              <a:latin typeface="DIN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7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09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7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22610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7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31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23620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1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051485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9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094315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73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20981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5FD395C-3577-574D-9617-8D958CA0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363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3F646C"/>
                </a:solidFill>
                <a:latin typeface="DIN-Bold" pitchFamily="50" charset="0"/>
              </a:rPr>
              <a:t>Leurs points communs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FF2451-F28C-6C48-AC34-DD65EF43D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1" y="2308639"/>
            <a:ext cx="6915150" cy="352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Ils sont connus</a:t>
            </a:r>
          </a:p>
          <a:p>
            <a:pPr marL="0" indent="0">
              <a:buNone/>
            </a:pPr>
            <a:endParaRPr lang="fr-FR" sz="36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Ils excellent dans leur discipline </a:t>
            </a:r>
          </a:p>
          <a:p>
            <a:pPr marL="0" indent="0">
              <a:buNone/>
            </a:pPr>
            <a:endParaRPr lang="fr-FR" sz="36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Ils sont « </a:t>
            </a:r>
            <a:r>
              <a:rPr lang="fr-FR" sz="3600" dirty="0" err="1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dys</a:t>
            </a:r>
            <a:r>
              <a:rPr lang="fr-FR" sz="3600" dirty="0">
                <a:solidFill>
                  <a:srgbClr val="263D4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fr-FR" sz="3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» !</a:t>
            </a:r>
          </a:p>
        </p:txBody>
      </p:sp>
      <p:pic>
        <p:nvPicPr>
          <p:cNvPr id="6" name="Image 5" descr="Une image contenant cercle&#10;&#10;Description générée automatiquement">
            <a:extLst>
              <a:ext uri="{FF2B5EF4-FFF2-40B4-BE49-F238E27FC236}">
                <a16:creationId xmlns:a16="http://schemas.microsoft.com/office/drawing/2014/main" id="{A8D03753-1512-9DD4-1C69-5B2A1D3D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98" y="2412548"/>
            <a:ext cx="443344" cy="443344"/>
          </a:xfrm>
          <a:prstGeom prst="rect">
            <a:avLst/>
          </a:prstGeom>
        </p:spPr>
      </p:pic>
      <p:pic>
        <p:nvPicPr>
          <p:cNvPr id="7" name="Image 6" descr="Une image contenant cercle&#10;&#10;Description générée automatiquement">
            <a:extLst>
              <a:ext uri="{FF2B5EF4-FFF2-40B4-BE49-F238E27FC236}">
                <a16:creationId xmlns:a16="http://schemas.microsoft.com/office/drawing/2014/main" id="{BADE6B44-AC37-5AE7-86D7-39B132F9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98" y="3751862"/>
            <a:ext cx="443344" cy="443344"/>
          </a:xfrm>
          <a:prstGeom prst="rect">
            <a:avLst/>
          </a:prstGeom>
        </p:spPr>
      </p:pic>
      <p:pic>
        <p:nvPicPr>
          <p:cNvPr id="8" name="Image 7" descr="Une image contenant cercle&#10;&#10;Description générée automatiquement">
            <a:extLst>
              <a:ext uri="{FF2B5EF4-FFF2-40B4-BE49-F238E27FC236}">
                <a16:creationId xmlns:a16="http://schemas.microsoft.com/office/drawing/2014/main" id="{A2CD8E7D-A14F-8CEE-B49C-E3DB552B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98" y="5062601"/>
            <a:ext cx="443344" cy="4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7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513240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19639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555247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878336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1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041091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85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64895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sz="quarter" idx="13"/>
          </p:nvPr>
        </p:nvSpPr>
        <p:spPr>
          <a:xfrm>
            <a:off x="387323" y="618324"/>
            <a:ext cx="8423275" cy="49715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</a:pPr>
            <a:r>
              <a:rPr lang="en-US" sz="36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Un trouble des </a:t>
            </a:r>
            <a:r>
              <a:rPr lang="en-US" sz="3600" b="0" dirty="0" err="1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apprentissages</a:t>
            </a:r>
            <a:r>
              <a:rPr lang="en-US" sz="36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 , </a:t>
            </a:r>
          </a:p>
          <a:p>
            <a:pPr marL="0" indent="0" algn="ctr">
              <a:spcBef>
                <a:spcPct val="0"/>
              </a:spcBef>
            </a:pPr>
            <a:r>
              <a:rPr lang="en-US" sz="3600" b="0" dirty="0" err="1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c’est</a:t>
            </a:r>
            <a:r>
              <a:rPr lang="en-US" sz="36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 quoi ?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63526" y="2462890"/>
            <a:ext cx="3838548" cy="3433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9535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charset="0"/>
              <a:buNone/>
              <a:tabLst/>
              <a:defRPr sz="2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11313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0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1800" dirty="0" err="1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Dyspraxie</a:t>
            </a:r>
            <a:endParaRPr lang="en-US" sz="4400" dirty="0">
              <a:solidFill>
                <a:srgbClr val="F1CEC6"/>
              </a:solidFill>
              <a:latin typeface="[z] Arista Light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Dyslexie</a:t>
            </a:r>
            <a:endParaRPr lang="en-US" sz="18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1800" dirty="0" err="1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Dyscalculie</a:t>
            </a:r>
            <a:endParaRPr lang="en-US" sz="18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1800" dirty="0" err="1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Dysphasie</a:t>
            </a:r>
            <a:endParaRPr lang="en-US" sz="1800" dirty="0">
              <a:solidFill>
                <a:srgbClr val="3F646C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Troubles </a:t>
            </a:r>
            <a:r>
              <a:rPr lang="en-US" sz="1800" dirty="0" err="1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autistiques</a:t>
            </a:r>
            <a:endParaRPr lang="en-US" sz="18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du deficit de </a:t>
            </a:r>
            <a:r>
              <a:rPr lang="en-US" sz="1800" dirty="0" err="1">
                <a:solidFill>
                  <a:srgbClr val="3F646C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l’attention</a:t>
            </a:r>
            <a:endParaRPr lang="fr-FR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Bef>
                <a:spcPts val="200"/>
              </a:spcBef>
              <a:buFontTx/>
              <a:buNone/>
            </a:pPr>
            <a:endParaRPr lang="en-US" sz="2000" b="0" dirty="0">
              <a:latin typeface="American Typewriter"/>
              <a:cs typeface="American Typewriter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656111" y="2059619"/>
            <a:ext cx="6019800" cy="4103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>
              <a:lnSpc>
                <a:spcPts val="2800"/>
              </a:lnSpc>
              <a:spcBef>
                <a:spcPts val="200"/>
              </a:spcBef>
              <a:buFontTx/>
              <a:buNone/>
              <a:defRPr sz="2400" b="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0" marR="0" indent="0" defTabSz="895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charset="0"/>
              <a:buNone/>
              <a:tabLst/>
              <a:defRPr sz="22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720725" indent="0">
              <a:spcBef>
                <a:spcPct val="20000"/>
              </a:spcBef>
              <a:buFont typeface="Arial"/>
              <a:buNone/>
              <a:defRPr sz="2200" b="1">
                <a:solidFill>
                  <a:schemeClr val="tx2"/>
                </a:solidFill>
              </a:defRPr>
            </a:lvl3pPr>
            <a:lvl4pPr marL="1611313" indent="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chemeClr val="tx2"/>
                </a:solidFill>
              </a:defRPr>
            </a:lvl4pPr>
            <a:lvl5pPr marL="1790700" indent="0">
              <a:spcBef>
                <a:spcPct val="20000"/>
              </a:spcBef>
              <a:buFont typeface="Arial"/>
              <a:buNone/>
              <a:defRPr sz="2200" b="1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/>
              <a:t> </a:t>
            </a:r>
          </a:p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A34CBCC-8A3D-B9E4-45A4-0C12FBA8B356}"/>
              </a:ext>
            </a:extLst>
          </p:cNvPr>
          <p:cNvSpPr txBox="1">
            <a:spLocks/>
          </p:cNvSpPr>
          <p:nvPr/>
        </p:nvSpPr>
        <p:spPr>
          <a:xfrm>
            <a:off x="4952079" y="2462890"/>
            <a:ext cx="5046072" cy="4296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9535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charset="0"/>
              <a:buNone/>
              <a:tabLst/>
              <a:defRPr sz="2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11313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0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du </a:t>
            </a:r>
            <a:r>
              <a:rPr lang="en-US" sz="1800" b="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geste</a:t>
            </a:r>
            <a:endParaRPr lang="en-US" sz="1800" b="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du </a:t>
            </a:r>
            <a:r>
              <a:rPr lang="en-US" sz="1800" b="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langage</a:t>
            </a: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écrit</a:t>
            </a:r>
            <a:endParaRPr lang="en-US" sz="1800" b="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des </a:t>
            </a:r>
            <a:r>
              <a:rPr lang="en-US" sz="1800" b="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nombres</a:t>
            </a: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du </a:t>
            </a:r>
            <a:r>
              <a:rPr lang="en-US" sz="1800" b="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langage</a:t>
            </a: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oral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de la relation </a:t>
            </a:r>
            <a:r>
              <a:rPr lang="en-US" sz="1800" b="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endParaRPr lang="fr-FR" sz="1800" b="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sz="1800" b="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trouble de la “distraction”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fr-FR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</a:p>
          <a:p>
            <a:pPr>
              <a:lnSpc>
                <a:spcPts val="2800"/>
              </a:lnSpc>
              <a:spcBef>
                <a:spcPts val="200"/>
              </a:spcBef>
              <a:buFontTx/>
              <a:buNone/>
            </a:pPr>
            <a:endParaRPr lang="en-US" sz="2000" b="0" dirty="0">
              <a:latin typeface="American Typewriter"/>
              <a:cs typeface="American Typewriter"/>
            </a:endParaRPr>
          </a:p>
        </p:txBody>
      </p:sp>
      <p:pic>
        <p:nvPicPr>
          <p:cNvPr id="3" name="Image 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2089AD11-A1AB-E3E3-CBAD-92E78F60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00" y="2679336"/>
            <a:ext cx="149589" cy="149589"/>
          </a:xfrm>
          <a:prstGeom prst="rect">
            <a:avLst/>
          </a:prstGeom>
        </p:spPr>
      </p:pic>
      <p:pic>
        <p:nvPicPr>
          <p:cNvPr id="7" name="Image 6" descr="Une image contenant cercle&#10;&#10;Description générée automatiquement">
            <a:extLst>
              <a:ext uri="{FF2B5EF4-FFF2-40B4-BE49-F238E27FC236}">
                <a16:creationId xmlns:a16="http://schemas.microsoft.com/office/drawing/2014/main" id="{F677ADDB-5219-2D2F-379C-B185F77B8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17" y="2679336"/>
            <a:ext cx="149589" cy="149589"/>
          </a:xfrm>
          <a:prstGeom prst="rect">
            <a:avLst/>
          </a:prstGeom>
        </p:spPr>
      </p:pic>
      <p:pic>
        <p:nvPicPr>
          <p:cNvPr id="8" name="Image 7" descr="Une image contenant cercle&#10;&#10;Description générée automatiquement">
            <a:extLst>
              <a:ext uri="{FF2B5EF4-FFF2-40B4-BE49-F238E27FC236}">
                <a16:creationId xmlns:a16="http://schemas.microsoft.com/office/drawing/2014/main" id="{64282D94-D36B-81C7-E51E-A53D5979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34" y="2679336"/>
            <a:ext cx="149589" cy="149589"/>
          </a:xfrm>
          <a:prstGeom prst="rect">
            <a:avLst/>
          </a:prstGeom>
        </p:spPr>
      </p:pic>
      <p:pic>
        <p:nvPicPr>
          <p:cNvPr id="9" name="Image 8" descr="Une image contenant cercle&#10;&#10;Description générée automatiquement">
            <a:extLst>
              <a:ext uri="{FF2B5EF4-FFF2-40B4-BE49-F238E27FC236}">
                <a16:creationId xmlns:a16="http://schemas.microsoft.com/office/drawing/2014/main" id="{222A1DB3-D70C-A2AB-4AB3-AF905B8B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588" y="3279411"/>
            <a:ext cx="149589" cy="149589"/>
          </a:xfrm>
          <a:prstGeom prst="rect">
            <a:avLst/>
          </a:prstGeom>
        </p:spPr>
      </p:pic>
      <p:pic>
        <p:nvPicPr>
          <p:cNvPr id="10" name="Image 9" descr="Une image contenant cercle&#10;&#10;Description générée automatiquement">
            <a:extLst>
              <a:ext uri="{FF2B5EF4-FFF2-40B4-BE49-F238E27FC236}">
                <a16:creationId xmlns:a16="http://schemas.microsoft.com/office/drawing/2014/main" id="{9EF48D7E-58BD-B125-6795-21DA35EC4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05" y="3279411"/>
            <a:ext cx="149589" cy="149589"/>
          </a:xfrm>
          <a:prstGeom prst="rect">
            <a:avLst/>
          </a:prstGeom>
        </p:spPr>
      </p:pic>
      <p:pic>
        <p:nvPicPr>
          <p:cNvPr id="11" name="Image 10" descr="Une image contenant cercle&#10;&#10;Description générée automatiquement">
            <a:extLst>
              <a:ext uri="{FF2B5EF4-FFF2-40B4-BE49-F238E27FC236}">
                <a16:creationId xmlns:a16="http://schemas.microsoft.com/office/drawing/2014/main" id="{8992C915-513F-2481-372E-6634EB71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22" y="3279411"/>
            <a:ext cx="149589" cy="149589"/>
          </a:xfrm>
          <a:prstGeom prst="rect">
            <a:avLst/>
          </a:prstGeom>
        </p:spPr>
      </p:pic>
      <p:pic>
        <p:nvPicPr>
          <p:cNvPr id="12" name="Image 11" descr="Une image contenant cercle&#10;&#10;Description générée automatiquement">
            <a:extLst>
              <a:ext uri="{FF2B5EF4-FFF2-40B4-BE49-F238E27FC236}">
                <a16:creationId xmlns:a16="http://schemas.microsoft.com/office/drawing/2014/main" id="{046AC0F8-DB44-ACF8-3AB7-ACCD9FB1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00" y="3804691"/>
            <a:ext cx="149589" cy="149589"/>
          </a:xfrm>
          <a:prstGeom prst="rect">
            <a:avLst/>
          </a:prstGeom>
        </p:spPr>
      </p:pic>
      <p:pic>
        <p:nvPicPr>
          <p:cNvPr id="13" name="Image 1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86110A13-8150-2B04-D7FA-D7DB2960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17" y="3804691"/>
            <a:ext cx="149589" cy="149589"/>
          </a:xfrm>
          <a:prstGeom prst="rect">
            <a:avLst/>
          </a:prstGeom>
        </p:spPr>
      </p:pic>
      <p:pic>
        <p:nvPicPr>
          <p:cNvPr id="14" name="Image 13" descr="Une image contenant cercle&#10;&#10;Description générée automatiquement">
            <a:extLst>
              <a:ext uri="{FF2B5EF4-FFF2-40B4-BE49-F238E27FC236}">
                <a16:creationId xmlns:a16="http://schemas.microsoft.com/office/drawing/2014/main" id="{4DDA8478-296B-3D8E-7706-303A84B4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34" y="3804691"/>
            <a:ext cx="149589" cy="149589"/>
          </a:xfrm>
          <a:prstGeom prst="rect">
            <a:avLst/>
          </a:prstGeom>
        </p:spPr>
      </p:pic>
      <p:pic>
        <p:nvPicPr>
          <p:cNvPr id="15" name="Image 14" descr="Une image contenant cercle&#10;&#10;Description générée automatiquement">
            <a:extLst>
              <a:ext uri="{FF2B5EF4-FFF2-40B4-BE49-F238E27FC236}">
                <a16:creationId xmlns:a16="http://schemas.microsoft.com/office/drawing/2014/main" id="{B31BC207-408C-B0D2-28BC-E05A2D509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00" y="4373145"/>
            <a:ext cx="149589" cy="149589"/>
          </a:xfrm>
          <a:prstGeom prst="rect">
            <a:avLst/>
          </a:prstGeom>
        </p:spPr>
      </p:pic>
      <p:pic>
        <p:nvPicPr>
          <p:cNvPr id="16" name="Image 15" descr="Une image contenant cercle&#10;&#10;Description générée automatiquement">
            <a:extLst>
              <a:ext uri="{FF2B5EF4-FFF2-40B4-BE49-F238E27FC236}">
                <a16:creationId xmlns:a16="http://schemas.microsoft.com/office/drawing/2014/main" id="{249F73AB-DCE3-85C3-36BA-6B6E3AA0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17" y="4373145"/>
            <a:ext cx="149589" cy="149589"/>
          </a:xfrm>
          <a:prstGeom prst="rect">
            <a:avLst/>
          </a:prstGeom>
        </p:spPr>
      </p:pic>
      <p:pic>
        <p:nvPicPr>
          <p:cNvPr id="17" name="Image 16" descr="Une image contenant cercle&#10;&#10;Description générée automatiquement">
            <a:extLst>
              <a:ext uri="{FF2B5EF4-FFF2-40B4-BE49-F238E27FC236}">
                <a16:creationId xmlns:a16="http://schemas.microsoft.com/office/drawing/2014/main" id="{72C57046-4156-05E3-AF40-81D10657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34" y="4373145"/>
            <a:ext cx="149589" cy="149589"/>
          </a:xfrm>
          <a:prstGeom prst="rect">
            <a:avLst/>
          </a:prstGeom>
        </p:spPr>
      </p:pic>
      <p:pic>
        <p:nvPicPr>
          <p:cNvPr id="18" name="Image 17" descr="Une image contenant cercle&#10;&#10;Description générée automatiquement">
            <a:extLst>
              <a:ext uri="{FF2B5EF4-FFF2-40B4-BE49-F238E27FC236}">
                <a16:creationId xmlns:a16="http://schemas.microsoft.com/office/drawing/2014/main" id="{573C1E6A-B0A5-8FF7-3315-63540586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00" y="4918067"/>
            <a:ext cx="149589" cy="149589"/>
          </a:xfrm>
          <a:prstGeom prst="rect">
            <a:avLst/>
          </a:prstGeom>
        </p:spPr>
      </p:pic>
      <p:pic>
        <p:nvPicPr>
          <p:cNvPr id="19" name="Image 18" descr="Une image contenant cercle&#10;&#10;Description générée automatiquement">
            <a:extLst>
              <a:ext uri="{FF2B5EF4-FFF2-40B4-BE49-F238E27FC236}">
                <a16:creationId xmlns:a16="http://schemas.microsoft.com/office/drawing/2014/main" id="{4CAB51B2-A506-AA04-ECD5-B43B869A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17" y="4918067"/>
            <a:ext cx="149589" cy="149589"/>
          </a:xfrm>
          <a:prstGeom prst="rect">
            <a:avLst/>
          </a:prstGeom>
        </p:spPr>
      </p:pic>
      <p:pic>
        <p:nvPicPr>
          <p:cNvPr id="20" name="Image 19" descr="Une image contenant cercle&#10;&#10;Description générée automatiquement">
            <a:extLst>
              <a:ext uri="{FF2B5EF4-FFF2-40B4-BE49-F238E27FC236}">
                <a16:creationId xmlns:a16="http://schemas.microsoft.com/office/drawing/2014/main" id="{ECF6D64B-B4FE-B6AD-054A-CF3B4B22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34" y="4918067"/>
            <a:ext cx="149589" cy="149589"/>
          </a:xfrm>
          <a:prstGeom prst="rect">
            <a:avLst/>
          </a:prstGeom>
        </p:spPr>
      </p:pic>
      <p:pic>
        <p:nvPicPr>
          <p:cNvPr id="21" name="Image 20" descr="Une image contenant cercle&#10;&#10;Description générée automatiquement">
            <a:extLst>
              <a:ext uri="{FF2B5EF4-FFF2-40B4-BE49-F238E27FC236}">
                <a16:creationId xmlns:a16="http://schemas.microsoft.com/office/drawing/2014/main" id="{19F5A369-4E30-B47D-C180-39E9896C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73" y="5518142"/>
            <a:ext cx="149589" cy="149589"/>
          </a:xfrm>
          <a:prstGeom prst="rect">
            <a:avLst/>
          </a:prstGeom>
        </p:spPr>
      </p:pic>
      <p:pic>
        <p:nvPicPr>
          <p:cNvPr id="22" name="Image 21" descr="Une image contenant cercle&#10;&#10;Description générée automatiquement">
            <a:extLst>
              <a:ext uri="{FF2B5EF4-FFF2-40B4-BE49-F238E27FC236}">
                <a16:creationId xmlns:a16="http://schemas.microsoft.com/office/drawing/2014/main" id="{F5675119-28C9-ACE3-F183-57462C34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90" y="5518142"/>
            <a:ext cx="149589" cy="149589"/>
          </a:xfrm>
          <a:prstGeom prst="rect">
            <a:avLst/>
          </a:prstGeom>
        </p:spPr>
      </p:pic>
      <p:pic>
        <p:nvPicPr>
          <p:cNvPr id="23" name="Image 2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FFD372E3-D42A-93C2-A6DE-E6998285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07" y="5518142"/>
            <a:ext cx="149589" cy="1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46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229425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02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716910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139003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1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037360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8" y="2128837"/>
            <a:ext cx="1300163" cy="2600325"/>
          </a:xfrm>
          <a:prstGeom prst="downArrow">
            <a:avLst/>
          </a:prstGeom>
          <a:solidFill>
            <a:srgbClr val="CD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rgbClr val="F1C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71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>
            <a:off x="3921918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917542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D1F8CCF4-DC97-B578-CF9E-990B8658CEE1}"/>
              </a:ext>
            </a:extLst>
          </p:cNvPr>
          <p:cNvSpPr/>
          <p:nvPr/>
        </p:nvSpPr>
        <p:spPr>
          <a:xfrm rot="10800000">
            <a:off x="3921917" y="2128837"/>
            <a:ext cx="1300163" cy="2600325"/>
          </a:xfrm>
          <a:prstGeom prst="downArrow">
            <a:avLst/>
          </a:prstGeom>
          <a:solidFill>
            <a:srgbClr val="47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84168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sz="quarter" idx="13"/>
          </p:nvPr>
        </p:nvSpPr>
        <p:spPr>
          <a:xfrm>
            <a:off x="360362" y="623564"/>
            <a:ext cx="8423275" cy="4516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ts val="2800"/>
              </a:lnSpc>
              <a:buFontTx/>
              <a:buNone/>
            </a:pPr>
            <a:r>
              <a:rPr lang="en-US" sz="4000" b="0" dirty="0" err="1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Combien</a:t>
            </a:r>
            <a:r>
              <a:rPr lang="en-US" sz="40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 de </a:t>
            </a:r>
            <a:r>
              <a:rPr lang="en-US" sz="4000" b="0" dirty="0" err="1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personnes</a:t>
            </a:r>
            <a:r>
              <a:rPr lang="en-US" sz="40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 </a:t>
            </a:r>
            <a:r>
              <a:rPr lang="en-US" sz="4000" b="0" dirty="0" err="1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sont</a:t>
            </a:r>
            <a:r>
              <a:rPr lang="en-US" sz="40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 </a:t>
            </a:r>
            <a:r>
              <a:rPr lang="en-US" sz="4000" b="0" dirty="0" err="1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concernées</a:t>
            </a:r>
            <a:r>
              <a:rPr lang="en-US" sz="4000" b="0" dirty="0">
                <a:solidFill>
                  <a:srgbClr val="3F646C"/>
                </a:solidFill>
                <a:latin typeface="DIN-Bold" pitchFamily="50" charset="0"/>
                <a:ea typeface="+mj-ea"/>
                <a:cs typeface="+mj-cs"/>
              </a:rPr>
              <a:t> ?</a:t>
            </a:r>
          </a:p>
          <a:p>
            <a:pPr marL="0" indent="0" algn="ctr">
              <a:lnSpc>
                <a:spcPts val="2800"/>
              </a:lnSpc>
              <a:buFontTx/>
              <a:buNone/>
            </a:pPr>
            <a:endParaRPr lang="en-US" sz="2800" b="0" dirty="0">
              <a:solidFill>
                <a:schemeClr val="tx2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Image 3" descr="1sur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53" y="1670352"/>
            <a:ext cx="5358292" cy="3517295"/>
          </a:xfrm>
          <a:prstGeom prst="rect">
            <a:avLst/>
          </a:prstGeom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3581400" y="5187647"/>
            <a:ext cx="5562600" cy="809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9535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 typeface="Arial" charset="0"/>
              <a:buNone/>
              <a:tabLst/>
              <a:defRPr sz="2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11313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0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11200" dirty="0">
                <a:solidFill>
                  <a:srgbClr val="DF907D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à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200" dirty="0">
                <a:solidFill>
                  <a:srgbClr val="DF907D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10%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d’une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classe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d’âge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>
              <a:lnSpc>
                <a:spcPts val="2800"/>
              </a:lnSpc>
            </a:pPr>
            <a:r>
              <a:rPr lang="en-US" sz="11200" dirty="0">
                <a:solidFill>
                  <a:srgbClr val="DF907D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200" dirty="0">
                <a:solidFill>
                  <a:srgbClr val="DF907D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élèves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par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classe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moyenne</a:t>
            </a:r>
            <a:endParaRPr lang="en-US" sz="8000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00"/>
              </a:lnSpc>
            </a:pPr>
            <a:endParaRPr lang="en-US" sz="2000" b="0" spc="100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615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type="body" sz="quarter" idx="13"/>
          </p:nvPr>
        </p:nvSpPr>
        <p:spPr>
          <a:xfrm>
            <a:off x="911731" y="3203197"/>
            <a:ext cx="3144033" cy="45160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ts val="2800"/>
              </a:lnSpc>
              <a:buFontTx/>
              <a:buNone/>
            </a:pPr>
            <a:r>
              <a:rPr lang="en-US" sz="2400" b="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200" cap="all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 double </a:t>
            </a:r>
            <a:r>
              <a:rPr lang="en-US" sz="5200" cap="all" dirty="0" err="1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tâche</a:t>
            </a:r>
            <a:endParaRPr lang="en-US" sz="5200" cap="all" dirty="0">
              <a:solidFill>
                <a:srgbClr val="698892"/>
              </a:solidFill>
              <a:latin typeface="DIN-Medium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 descr="Une image contenant émoticône, smiley, Dessin animé, croquis&#10;&#10;Description générée automatiquement">
            <a:extLst>
              <a:ext uri="{FF2B5EF4-FFF2-40B4-BE49-F238E27FC236}">
                <a16:creationId xmlns:a16="http://schemas.microsoft.com/office/drawing/2014/main" id="{A76F858C-CC24-E4D6-6D7A-A12DD48D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38" y="2082800"/>
            <a:ext cx="2349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545CD-1E7B-D441-953F-2BD91D2C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b="1" cap="all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Aides ou Avantages ?</a:t>
            </a:r>
          </a:p>
        </p:txBody>
      </p:sp>
      <p:pic>
        <p:nvPicPr>
          <p:cNvPr id="6" name="Espace réservé du contenu 5" descr="Une image contenant sport&#10;&#10;Description générée automatiquement">
            <a:extLst>
              <a:ext uri="{FF2B5EF4-FFF2-40B4-BE49-F238E27FC236}">
                <a16:creationId xmlns:a16="http://schemas.microsoft.com/office/drawing/2014/main" id="{20CF9117-5E93-1B45-81E6-BE66B2B7C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50" y="1447006"/>
            <a:ext cx="6210300" cy="40513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5F7306-B58A-6849-5B8F-D51BACE8325A}"/>
              </a:ext>
            </a:extLst>
          </p:cNvPr>
          <p:cNvSpPr txBox="1"/>
          <p:nvPr/>
        </p:nvSpPr>
        <p:spPr>
          <a:xfrm>
            <a:off x="2593387" y="559355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Egalité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3D9A87-7E22-9EC9-4314-40240035B61A}"/>
              </a:ext>
            </a:extLst>
          </p:cNvPr>
          <p:cNvSpPr txBox="1"/>
          <p:nvPr/>
        </p:nvSpPr>
        <p:spPr>
          <a:xfrm>
            <a:off x="5764955" y="559355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Equité</a:t>
            </a:r>
          </a:p>
        </p:txBody>
      </p:sp>
    </p:spTree>
    <p:extLst>
      <p:ext uri="{BB962C8B-B14F-4D97-AF65-F5344CB8AC3E}">
        <p14:creationId xmlns:p14="http://schemas.microsoft.com/office/powerpoint/2010/main" val="13867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8512DFF-4401-3D40-8305-8634EC72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165" y="953234"/>
            <a:ext cx="2718148" cy="2475766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508DA6-EEA8-0042-BD38-F3192242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309" y="618110"/>
            <a:ext cx="2718149" cy="22158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BE59CB-8B33-474C-BF09-85312E7C1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268" y="3180576"/>
            <a:ext cx="3156853" cy="25735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CDF82C-D5D7-394F-A894-B8305E6EEF31}"/>
              </a:ext>
            </a:extLst>
          </p:cNvPr>
          <p:cNvSpPr txBox="1"/>
          <p:nvPr/>
        </p:nvSpPr>
        <p:spPr>
          <a:xfrm>
            <a:off x="1118668" y="3438525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Être « autrement capable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92466B-375E-294A-8BAC-75C92BF28782}"/>
              </a:ext>
            </a:extLst>
          </p:cNvPr>
          <p:cNvSpPr txBox="1"/>
          <p:nvPr/>
        </p:nvSpPr>
        <p:spPr>
          <a:xfrm>
            <a:off x="5787025" y="2567836"/>
            <a:ext cx="279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Des aides pas des avantages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27AA7D-59DE-BC42-BF66-5B6A089C2AC4}"/>
              </a:ext>
            </a:extLst>
          </p:cNvPr>
          <p:cNvSpPr txBox="1"/>
          <p:nvPr/>
        </p:nvSpPr>
        <p:spPr>
          <a:xfrm>
            <a:off x="4233443" y="5870558"/>
            <a:ext cx="2876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L’inclusion c’est faire société </a:t>
            </a:r>
          </a:p>
        </p:txBody>
      </p:sp>
    </p:spTree>
    <p:extLst>
      <p:ext uri="{BB962C8B-B14F-4D97-AF65-F5344CB8AC3E}">
        <p14:creationId xmlns:p14="http://schemas.microsoft.com/office/powerpoint/2010/main" val="132510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A6C6B29-0E7D-EF4F-8C9F-80D68584F6CA}"/>
              </a:ext>
            </a:extLst>
          </p:cNvPr>
          <p:cNvSpPr txBox="1"/>
          <p:nvPr/>
        </p:nvSpPr>
        <p:spPr>
          <a:xfrm>
            <a:off x="1720348" y="2273253"/>
            <a:ext cx="570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1CEC6"/>
                </a:solidFill>
                <a:latin typeface="DIN-Bold" pitchFamily="50" charset="0"/>
                <a:ea typeface="+mj-ea"/>
                <a:cs typeface="+mj-cs"/>
              </a:rPr>
              <a:t>MERCI  POUR </a:t>
            </a:r>
          </a:p>
          <a:p>
            <a:pPr algn="ctr"/>
            <a:r>
              <a:rPr lang="fr-FR" sz="4000" dirty="0">
                <a:solidFill>
                  <a:srgbClr val="F1CEC6"/>
                </a:solidFill>
                <a:latin typeface="DIN-Bold" pitchFamily="50" charset="0"/>
                <a:ea typeface="+mj-ea"/>
                <a:cs typeface="+mj-cs"/>
              </a:rPr>
              <a:t>VOTRE PARTICIPATION </a:t>
            </a:r>
          </a:p>
        </p:txBody>
      </p:sp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DDF5184-A7DC-B962-BAD9-2D48658E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87" y="4338646"/>
            <a:ext cx="1345227" cy="12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9FCC812-9281-0C41-A3C0-3099CE62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3F646C"/>
                </a:solidFill>
                <a:latin typeface="DIN-Bold" pitchFamily="50" charset="0"/>
              </a:rPr>
              <a:t>Que va-t-on faire ?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E42D4C-4CDE-7A4A-8D70-0FF8C6402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950" y="2076450"/>
            <a:ext cx="6648450" cy="4525963"/>
          </a:xfrm>
        </p:spPr>
        <p:txBody>
          <a:bodyPr/>
          <a:lstStyle/>
          <a:p>
            <a:endParaRPr lang="fr-FR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fr-FR" sz="28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Essayer de comprendre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fr-FR" sz="28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ce que sont ces troubles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Mises en situation, jeux de rôle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solidFill>
                  <a:srgbClr val="698892"/>
                </a:solidFill>
                <a:latin typeface="DIN-Medium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Trouver des « solutions » ensemble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 descr="Une image contenant cercle&#10;&#10;Description générée automatiquement">
            <a:extLst>
              <a:ext uri="{FF2B5EF4-FFF2-40B4-BE49-F238E27FC236}">
                <a16:creationId xmlns:a16="http://schemas.microsoft.com/office/drawing/2014/main" id="{286AC6A0-D1CF-C90A-EF19-1A0348B0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42" y="2641148"/>
            <a:ext cx="294408" cy="294408"/>
          </a:xfrm>
          <a:prstGeom prst="rect">
            <a:avLst/>
          </a:prstGeom>
        </p:spPr>
      </p:pic>
      <p:pic>
        <p:nvPicPr>
          <p:cNvPr id="3" name="Image 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9D3EA48D-CFFC-CCD8-2D0F-9541F4861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42" y="3694712"/>
            <a:ext cx="294408" cy="294408"/>
          </a:xfrm>
          <a:prstGeom prst="rect">
            <a:avLst/>
          </a:prstGeom>
        </p:spPr>
      </p:pic>
      <p:pic>
        <p:nvPicPr>
          <p:cNvPr id="4" name="Image 3" descr="Une image contenant cercle&#10;&#10;Description générée automatiquement">
            <a:extLst>
              <a:ext uri="{FF2B5EF4-FFF2-40B4-BE49-F238E27FC236}">
                <a16:creationId xmlns:a16="http://schemas.microsoft.com/office/drawing/2014/main" id="{82FD0F50-96AB-C718-A59D-49BEBC34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42" y="4424426"/>
            <a:ext cx="294408" cy="2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body" sz="quarter" idx="13"/>
          </p:nvPr>
        </p:nvSpPr>
        <p:spPr>
          <a:xfrm>
            <a:off x="4572000" y="2204085"/>
            <a:ext cx="3453062" cy="721103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FontTx/>
              <a:buNone/>
            </a:pPr>
            <a:r>
              <a:rPr lang="en-US" sz="3600" b="0" dirty="0" err="1">
                <a:solidFill>
                  <a:srgbClr val="DF907D"/>
                </a:solidFill>
                <a:latin typeface="DIN-Bold" pitchFamily="50" charset="0"/>
                <a:ea typeface="+mj-ea"/>
                <a:cs typeface="+mj-cs"/>
              </a:rPr>
              <a:t>Dyslexiqu</a:t>
            </a:r>
            <a:r>
              <a:rPr lang="en-US" sz="3600" dirty="0" err="1">
                <a:solidFill>
                  <a:srgbClr val="DF907D"/>
                </a:solidFill>
                <a:latin typeface="DIN-Bold" pitchFamily="50" charset="0"/>
                <a:ea typeface="+mj-ea"/>
                <a:cs typeface="+mj-cs"/>
              </a:rPr>
              <a:t>e</a:t>
            </a:r>
            <a:endParaRPr lang="en-US" sz="3600" dirty="0">
              <a:solidFill>
                <a:srgbClr val="DF907D"/>
              </a:solidFill>
              <a:latin typeface="DIN-Bold" pitchFamily="50" charset="0"/>
              <a:ea typeface="+mj-ea"/>
              <a:cs typeface="+mj-cs"/>
            </a:endParaRPr>
          </a:p>
        </p:txBody>
      </p:sp>
      <p:pic>
        <p:nvPicPr>
          <p:cNvPr id="5" name="Image 4" descr="Une image contenant personne, homme, habits, cravate&#10;&#10;Description générée automatiquement">
            <a:extLst>
              <a:ext uri="{FF2B5EF4-FFF2-40B4-BE49-F238E27FC236}">
                <a16:creationId xmlns:a16="http://schemas.microsoft.com/office/drawing/2014/main" id="{1F724697-BCE3-654E-BC21-E80CB3EE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6353">
            <a:off x="2002087" y="1423512"/>
            <a:ext cx="2578161" cy="4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5193323-C75F-7A4E-B895-06EAD158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3F646C"/>
                </a:solidFill>
                <a:latin typeface="DIN-Bold" pitchFamily="50" charset="0"/>
              </a:rPr>
              <a:t>Evaluation : lecture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D832DC-2BF7-134B-B657-97CF351981C2}"/>
              </a:ext>
            </a:extLst>
          </p:cNvPr>
          <p:cNvSpPr txBox="1"/>
          <p:nvPr/>
        </p:nvSpPr>
        <p:spPr>
          <a:xfrm>
            <a:off x="1822537" y="1442018"/>
            <a:ext cx="5498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L’</a:t>
            </a:r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hommeetlapuce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,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Pardesvoeuximportunsnousfatiguonslesdieux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,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Souventpiurdessujetsmemeindignesdeshommes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: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Ilsemblequelecielsurtoustantquenoussommes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Soitobligéd’avoirincessammentlesyeux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,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Etquelepluspetitdelaracemortelle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,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Achaquepasqu’ilfait,achaquebagatelle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,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 err="1">
                <a:latin typeface="Curlz MT" panose="040404040507020202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Doiveintriguerl’Olympeettoussescitoyens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,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Commes’ils’agissaitdesGrecsetdesTroyens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Unsotparunepuceeutl’épaulemordue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Danslesplisdesesdrapselleallaseloger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Hercule,ceditil,tudevaisbienpurger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Laterredecettehydreauprintempsrevenue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 !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Quefais-tu,Jupiter,queduhautdelanue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Tun’enperdeslaraceafindemevenger</a:t>
            </a:r>
            <a:r>
              <a:rPr lang="fr-FR" sz="1800" b="1" dirty="0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 !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Pourtuerunepuce,ilvoulaitobliger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 err="1">
                <a:effectLst/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Cesdieuxàluiprêterleurfoudreetleurmassue</a:t>
            </a:r>
            <a:r>
              <a:rPr lang="fr-FR" dirty="0">
                <a:effectLst/>
              </a:rPr>
              <a:t> </a:t>
            </a:r>
          </a:p>
          <a:p>
            <a:r>
              <a:rPr lang="fr-FR" b="1" dirty="0" err="1">
                <a:latin typeface="Curlz MT" pitchFamily="8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fabledelafontaine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874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362</Words>
  <Application>Microsoft Office PowerPoint</Application>
  <PresentationFormat>Affichage à l'écran (4:3)</PresentationFormat>
  <Paragraphs>108</Paragraphs>
  <Slides>63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2" baseType="lpstr">
      <vt:lpstr>DIN-Medium</vt:lpstr>
      <vt:lpstr>Curlz MT</vt:lpstr>
      <vt:lpstr>Verdana</vt:lpstr>
      <vt:lpstr>[z] Arista Light</vt:lpstr>
      <vt:lpstr>DIN-Bold</vt:lpstr>
      <vt:lpstr>American Typewriter</vt:lpstr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Leurs points communs ?</vt:lpstr>
      <vt:lpstr>Présentation PowerPoint</vt:lpstr>
      <vt:lpstr>Présentation PowerPoint</vt:lpstr>
      <vt:lpstr>Que va-t-on faire ?  </vt:lpstr>
      <vt:lpstr>Présentation PowerPoint</vt:lpstr>
      <vt:lpstr>Evaluation : lecture</vt:lpstr>
      <vt:lpstr>Présentation PowerPoint</vt:lpstr>
      <vt:lpstr>A B C D E F G H I J K L M N O P Q R S T U V W X Y Z</vt:lpstr>
      <vt:lpstr>Présentation PowerPoint</vt:lpstr>
      <vt:lpstr>« Les Flèches » </vt:lpstr>
      <vt:lpstr>Consignes : En vert, on respecte l’indication </vt:lpstr>
      <vt:lpstr>Consignes : En rouge, on fait le contraire       de ce qui est indiqué </vt:lpstr>
      <vt:lpstr>On respecte !</vt:lpstr>
      <vt:lpstr>Présentation PowerPoint</vt:lpstr>
      <vt:lpstr>Présentation PowerPoint</vt:lpstr>
      <vt:lpstr>Présentation PowerPoint</vt:lpstr>
      <vt:lpstr>Présentation PowerPoint</vt:lpstr>
      <vt:lpstr>Attention : on fait le contraire !</vt:lpstr>
      <vt:lpstr>Présentation PowerPoint</vt:lpstr>
      <vt:lpstr>Présentation PowerPoint</vt:lpstr>
      <vt:lpstr>Présentation PowerPoint</vt:lpstr>
      <vt:lpstr>Présentation PowerPoint</vt:lpstr>
      <vt:lpstr>C’est parti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Aides ou Avantages 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Truffier</dc:creator>
  <cp:lastModifiedBy>Régine SMAL</cp:lastModifiedBy>
  <cp:revision>46</cp:revision>
  <dcterms:created xsi:type="dcterms:W3CDTF">2020-01-18T16:26:52Z</dcterms:created>
  <dcterms:modified xsi:type="dcterms:W3CDTF">2024-06-06T11:58:54Z</dcterms:modified>
</cp:coreProperties>
</file>